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128" y="-4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621" cy="501497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935" y="0"/>
            <a:ext cx="2985621" cy="501497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FC468F0E-B567-4C63-A8C3-616CE9BC5E0E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4125"/>
            <a:ext cx="2338387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495" y="4821096"/>
            <a:ext cx="5511174" cy="3944678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216"/>
            <a:ext cx="2985621" cy="501497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935" y="9517216"/>
            <a:ext cx="2985621" cy="501497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CF7EC7FA-F616-4ABB-A3E5-48896F9AC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97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EC7FA-F616-4ABB-A3E5-48896F9AC2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6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6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64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41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20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87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28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5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44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8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10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04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2176-3D19-48CD-9FCA-79355F7E0A16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7E1EF-6508-4E07-9F0F-BBFB8E1FD7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28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9034797"/>
            <a:ext cx="6858000" cy="8712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68" y="675354"/>
            <a:ext cx="694672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B w="57150" h="38100" prst="hardEdge"/>
              <a:extrusionClr>
                <a:schemeClr val="bg1"/>
              </a:extrusionClr>
            </a:sp3d>
          </a:bodyPr>
          <a:lstStyle/>
          <a:p>
            <a:pPr algn="ctr"/>
            <a:r>
              <a:rPr kumimoji="1" lang="ja-JP" altLang="en-US" sz="4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空き家除却補助金制度</a:t>
            </a:r>
            <a:endParaRPr kumimoji="1" lang="ja-JP" altLang="en-US" sz="4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6156" y="9290770"/>
            <a:ext cx="7522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狭山市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市街地整備課　まちづくり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推進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・空き家対策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電話：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04-2941-6839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（直通）　平日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0005" y="1502468"/>
            <a:ext cx="2706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n-ea"/>
              </a:rPr>
              <a:t>空き家</a:t>
            </a:r>
            <a:r>
              <a:rPr kumimoji="1" lang="ja-JP" altLang="en-US" sz="1100" b="1" dirty="0" smtClean="0">
                <a:latin typeface="+mn-ea"/>
              </a:rPr>
              <a:t>を放置すると、地域住民の生活環境に影響を及ぼします。市では、空き家の解体</a:t>
            </a:r>
            <a:r>
              <a:rPr lang="ja-JP" altLang="en-US" sz="1100" b="1" dirty="0" smtClean="0">
                <a:latin typeface="+mn-ea"/>
              </a:rPr>
              <a:t>や利活用を進めるため、市内の空き家を</a:t>
            </a:r>
            <a:r>
              <a:rPr kumimoji="1" lang="ja-JP" altLang="en-US" sz="1100" b="1" dirty="0" smtClean="0">
                <a:latin typeface="+mn-ea"/>
              </a:rPr>
              <a:t>解体</a:t>
            </a:r>
            <a:r>
              <a:rPr kumimoji="1" lang="ja-JP" altLang="en-US" sz="1100" b="1" dirty="0">
                <a:latin typeface="+mn-ea"/>
              </a:rPr>
              <a:t>する方</a:t>
            </a:r>
            <a:r>
              <a:rPr kumimoji="1" lang="ja-JP" altLang="en-US" sz="1100" b="1" dirty="0" smtClean="0">
                <a:latin typeface="+mn-ea"/>
              </a:rPr>
              <a:t>に、解体費の一部を補助します。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10356" y="14314"/>
            <a:ext cx="33285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狭山市</a:t>
            </a:r>
            <a:endParaRPr kumimoji="1" lang="en-US" altLang="ja-JP" sz="2400" b="1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令和</a:t>
            </a:r>
            <a:r>
              <a:rPr lang="en-US" altLang="ja-JP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</a:t>
            </a:r>
            <a:r>
              <a:rPr lang="ja-JP" altLang="en-US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年度：予算</a:t>
            </a:r>
            <a:r>
              <a:rPr lang="en-US" altLang="ja-JP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lang="en-US" altLang="ja-JP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00</a:t>
            </a:r>
            <a:r>
              <a:rPr lang="ja-JP" altLang="en-US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</a:t>
            </a:r>
            <a:endParaRPr kumimoji="1" lang="ja-JP" altLang="en-US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9" y="2294363"/>
            <a:ext cx="2854240" cy="2125079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2797523" y="4058784"/>
            <a:ext cx="112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狭山市ホームページ</a:t>
            </a:r>
            <a:endParaRPr kumimoji="1" lang="en-US" altLang="ja-JP" sz="7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二次元コード</a:t>
            </a:r>
            <a:endParaRPr kumimoji="1" lang="ja-JP" altLang="en-US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3921348" y="3286414"/>
            <a:ext cx="2717510" cy="899186"/>
          </a:xfrm>
          <a:prstGeom prst="wedgeRoundRectCallout">
            <a:avLst>
              <a:gd name="adj1" fmla="val -15240"/>
              <a:gd name="adj2" fmla="val 50262"/>
              <a:gd name="adj3" fmla="val 16667"/>
            </a:avLst>
          </a:prstGeom>
          <a:solidFill>
            <a:srgbClr val="FFFFCC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申請書等、制度詳細については狭山市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公式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ホームページをご覧ください。</a:t>
            </a:r>
            <a:endParaRPr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53255"/>
              </p:ext>
            </p:extLst>
          </p:nvPr>
        </p:nvGraphicFramePr>
        <p:xfrm>
          <a:off x="170005" y="4669442"/>
          <a:ext cx="6536291" cy="432964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82094">
                  <a:extLst>
                    <a:ext uri="{9D8B030D-6E8A-4147-A177-3AD203B41FA5}">
                      <a16:colId xmlns:a16="http://schemas.microsoft.com/office/drawing/2014/main" val="4109329702"/>
                    </a:ext>
                  </a:extLst>
                </a:gridCol>
                <a:gridCol w="5554197">
                  <a:extLst>
                    <a:ext uri="{9D8B030D-6E8A-4147-A177-3AD203B41FA5}">
                      <a16:colId xmlns:a16="http://schemas.microsoft.com/office/drawing/2014/main" val="1413678361"/>
                    </a:ext>
                  </a:extLst>
                </a:gridCol>
              </a:tblGrid>
              <a:tr h="1295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50" dirty="0" smtClean="0"/>
                        <a:t>対象空き家</a:t>
                      </a:r>
                      <a:endParaRPr kumimoji="1" lang="ja-JP" alt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以下の全てを満たす空き家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ja-JP" altLang="en-US" sz="1100" b="1" dirty="0" smtClean="0"/>
                        <a:t>①</a:t>
                      </a:r>
                      <a:r>
                        <a:rPr kumimoji="1" lang="ja-JP" altLang="en-US" sz="1100" b="1" dirty="0" smtClean="0"/>
                        <a:t>補助対象空き家は、１年以上使用されていないことが常態であるもの（事務所、店舗</a:t>
                      </a:r>
                      <a:r>
                        <a:rPr kumimoji="1" lang="ja-JP" altLang="en-US" sz="1100" b="1" dirty="0" smtClean="0"/>
                        <a:t>等の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en-US" altLang="ja-JP" sz="1100" b="1" baseline="0" dirty="0" smtClean="0"/>
                        <a:t>   </a:t>
                      </a:r>
                      <a:r>
                        <a:rPr kumimoji="1" lang="ja-JP" altLang="en-US" sz="1100" b="1" dirty="0" smtClean="0"/>
                        <a:t> 用途</a:t>
                      </a:r>
                      <a:r>
                        <a:rPr kumimoji="1" lang="ja-JP" altLang="en-US" sz="1100" b="1" dirty="0" smtClean="0"/>
                        <a:t>を兼ねる一戸建ての住宅で</a:t>
                      </a:r>
                      <a:r>
                        <a:rPr kumimoji="1" lang="ja-JP" altLang="en-US" sz="1100" b="1" dirty="0" smtClean="0"/>
                        <a:t>あって、当該</a:t>
                      </a:r>
                      <a:r>
                        <a:rPr kumimoji="1" lang="ja-JP" altLang="en-US" sz="1100" b="1" dirty="0" smtClean="0"/>
                        <a:t>用途に供する部分の</a:t>
                      </a:r>
                      <a:r>
                        <a:rPr kumimoji="1" lang="ja-JP" altLang="en-US" sz="1100" b="1" dirty="0" smtClean="0"/>
                        <a:t>床面積が延べ床面積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ja-JP" altLang="en-US" sz="1100" b="1" dirty="0" smtClean="0"/>
                        <a:t>　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ja-JP" altLang="en-US" sz="1100" b="1" dirty="0" smtClean="0"/>
                        <a:t>の２分</a:t>
                      </a:r>
                      <a:r>
                        <a:rPr kumimoji="1" lang="ja-JP" altLang="en-US" sz="1100" b="1" dirty="0" smtClean="0"/>
                        <a:t>の</a:t>
                      </a:r>
                      <a:r>
                        <a:rPr kumimoji="1" lang="ja-JP" altLang="en-US" sz="1100" b="1" dirty="0" smtClean="0"/>
                        <a:t>１未満のもの</a:t>
                      </a:r>
                      <a:r>
                        <a:rPr kumimoji="1" lang="ja-JP" altLang="en-US" sz="1100" b="1" dirty="0" smtClean="0"/>
                        <a:t>を含む。）</a:t>
                      </a:r>
                    </a:p>
                    <a:p>
                      <a:r>
                        <a:rPr kumimoji="1" lang="ja-JP" altLang="en-US" sz="1100" b="1" dirty="0" smtClean="0"/>
                        <a:t>②空き家の所有者等が複数いる場合、当該空家等を除却するに当たり所有者</a:t>
                      </a:r>
                      <a:r>
                        <a:rPr kumimoji="1" lang="ja-JP" altLang="en-US" sz="1100" b="1" dirty="0" smtClean="0"/>
                        <a:t>全員の同意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en-US" altLang="ja-JP" sz="1100" b="1" dirty="0" smtClean="0"/>
                        <a:t>   </a:t>
                      </a:r>
                      <a:r>
                        <a:rPr kumimoji="1" lang="ja-JP" altLang="en-US" sz="1100" b="1" dirty="0" smtClean="0"/>
                        <a:t> （</a:t>
                      </a:r>
                      <a:r>
                        <a:rPr kumimoji="1" lang="ja-JP" altLang="en-US" sz="1100" b="1" dirty="0" smtClean="0"/>
                        <a:t>所有権以外の権利者の同意を含む。）を得ているもの</a:t>
                      </a:r>
                    </a:p>
                    <a:p>
                      <a:r>
                        <a:rPr kumimoji="1" lang="ja-JP" altLang="en-US" sz="1100" b="1" dirty="0" smtClean="0"/>
                        <a:t>③現に公共事業の補償の対象となっていないもの</a:t>
                      </a:r>
                      <a:endParaRPr kumimoji="1" lang="en-US" altLang="ja-JP" sz="11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913357"/>
                  </a:ext>
                </a:extLst>
              </a:tr>
              <a:tr h="1252851">
                <a:tc>
                  <a:txBody>
                    <a:bodyPr/>
                    <a:lstStyle/>
                    <a:p>
                      <a:endParaRPr kumimoji="1" lang="en-US" altLang="ja-JP" b="1" dirty="0" smtClean="0"/>
                    </a:p>
                    <a:p>
                      <a:endParaRPr kumimoji="1" lang="en-US" altLang="ja-JP" b="1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/>
                        <a:t>  対象者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以下の全てを満たす方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ja-JP" altLang="en-US" sz="1100" b="1" dirty="0" smtClean="0"/>
                        <a:t>①</a:t>
                      </a:r>
                      <a:r>
                        <a:rPr kumimoji="1" lang="ja-JP" altLang="en-US" sz="1100" b="1" dirty="0" smtClean="0"/>
                        <a:t>市税を滞納していない方</a:t>
                      </a:r>
                    </a:p>
                    <a:p>
                      <a:r>
                        <a:rPr kumimoji="1" lang="ja-JP" altLang="en-US" sz="1100" b="1" dirty="0" smtClean="0"/>
                        <a:t>②個人であり、補助対象空家等の所有者等</a:t>
                      </a:r>
                    </a:p>
                    <a:p>
                      <a:r>
                        <a:rPr kumimoji="1" lang="ja-JP" altLang="en-US" sz="1100" b="1" dirty="0" smtClean="0"/>
                        <a:t>③補助金の交付を受けようとする空家等が所在する敷地において、この補助金の交付</a:t>
                      </a:r>
                      <a:r>
                        <a:rPr kumimoji="1" lang="ja-JP" altLang="en-US" sz="1100" b="1" dirty="0" smtClean="0"/>
                        <a:t>を受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en-US" altLang="ja-JP" sz="1100" b="1" dirty="0" smtClean="0"/>
                        <a:t>    </a:t>
                      </a:r>
                      <a:r>
                        <a:rPr kumimoji="1" lang="ja-JP" altLang="en-US" sz="1100" b="1" dirty="0" smtClean="0"/>
                        <a:t> けた</a:t>
                      </a:r>
                      <a:r>
                        <a:rPr kumimoji="1" lang="ja-JP" altLang="en-US" sz="1100" b="1" dirty="0" smtClean="0"/>
                        <a:t>ことがない方</a:t>
                      </a:r>
                    </a:p>
                    <a:p>
                      <a:r>
                        <a:rPr kumimoji="1" lang="ja-JP" altLang="en-US" sz="1100" b="1" dirty="0" smtClean="0"/>
                        <a:t>④租税特別措置法第３５条第３項に規定する「空き家の発生を抑制するための特例</a:t>
                      </a:r>
                      <a:r>
                        <a:rPr kumimoji="1" lang="ja-JP" altLang="en-US" sz="1100" b="1" dirty="0" smtClean="0"/>
                        <a:t>措置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en-US" altLang="ja-JP" sz="1100" b="1" dirty="0" smtClean="0"/>
                        <a:t>   </a:t>
                      </a:r>
                      <a:r>
                        <a:rPr kumimoji="1" lang="ja-JP" altLang="en-US" sz="1100" b="1" dirty="0" smtClean="0"/>
                        <a:t>（</a:t>
                      </a:r>
                      <a:r>
                        <a:rPr kumimoji="1" lang="ja-JP" altLang="en-US" sz="1100" b="1" dirty="0" smtClean="0"/>
                        <a:t>空き家の譲渡所得の３，０００万円特別控除）」に該当しないことが明らかに認められる方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607739"/>
                  </a:ext>
                </a:extLst>
              </a:tr>
              <a:tr h="3206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b="1" dirty="0" smtClean="0"/>
                        <a:t>対象</a:t>
                      </a:r>
                      <a:r>
                        <a:rPr kumimoji="1" lang="ja-JP" altLang="en-US" b="1" dirty="0" smtClean="0"/>
                        <a:t>工事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</a:pPr>
                      <a:r>
                        <a:rPr kumimoji="1" lang="ja-JP" altLang="en-US" sz="1100" b="1" dirty="0" smtClean="0"/>
                        <a:t>補助</a:t>
                      </a:r>
                      <a:r>
                        <a:rPr kumimoji="1" lang="ja-JP" altLang="en-US" sz="1100" b="1" dirty="0" smtClean="0"/>
                        <a:t>対象空家等の全てを除去し、その土地を更地にする</a:t>
                      </a:r>
                      <a:r>
                        <a:rPr kumimoji="1" lang="ja-JP" altLang="en-US" sz="1100" b="1" dirty="0" smtClean="0"/>
                        <a:t>工事</a:t>
                      </a:r>
                      <a:endParaRPr kumimoji="1" lang="ja-JP" altLang="en-US" sz="11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33546"/>
                  </a:ext>
                </a:extLst>
              </a:tr>
              <a:tr h="869637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kumimoji="1" lang="ja-JP" altLang="en-US" b="1" dirty="0" smtClean="0"/>
                        <a:t>  補助額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最大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５０</a:t>
                      </a:r>
                      <a:r>
                        <a:rPr kumimoji="1" lang="ja-JP" altLang="en-US" sz="1100" b="1" dirty="0" smtClean="0"/>
                        <a:t>万円（市内業者の解体は最大５０万円・市外業者の解体は最大４０万円）</a:t>
                      </a:r>
                    </a:p>
                    <a:p>
                      <a:r>
                        <a:rPr kumimoji="1" lang="en-US" altLang="ja-JP" sz="1100" b="1" dirty="0" smtClean="0"/>
                        <a:t>※</a:t>
                      </a:r>
                      <a:r>
                        <a:rPr kumimoji="1" lang="ja-JP" altLang="en-US" sz="1100" b="1" dirty="0" smtClean="0"/>
                        <a:t>補助金の額は、補助対象経費の合計額（補助金の交付の対象となる住宅の延べ床面積１平方メートルにつき１万円を限度とし、消費税及び地方消費税を除く。）に２分の１を乗じて得た額</a:t>
                      </a:r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149789"/>
                  </a:ext>
                </a:extLst>
              </a:tr>
              <a:tr h="57905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b="1" baseline="0" dirty="0" smtClean="0"/>
                        <a:t> </a:t>
                      </a:r>
                      <a:r>
                        <a:rPr kumimoji="1" lang="ja-JP" altLang="en-US" b="1" dirty="0" smtClean="0"/>
                        <a:t> その他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上記以外にも要件があるため、補助</a:t>
                      </a:r>
                      <a:r>
                        <a:rPr kumimoji="1" lang="ja-JP" altLang="en-US" b="1" dirty="0" smtClean="0"/>
                        <a:t>金を申請する場合、</a:t>
                      </a:r>
                      <a:r>
                        <a:rPr kumimoji="1" lang="ja-JP" altLang="en-US" b="1" u="sng" dirty="0" smtClean="0">
                          <a:solidFill>
                            <a:srgbClr val="FF0000"/>
                          </a:solidFill>
                        </a:rPr>
                        <a:t>工事着手前に事前相談が必要です</a:t>
                      </a:r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。</a:t>
                      </a:r>
                      <a:r>
                        <a:rPr kumimoji="1" lang="ja-JP" altLang="en-US" b="1" dirty="0" smtClean="0"/>
                        <a:t>詳しくは、下記問い合わせ先にお問い合わせください。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01510"/>
                  </a:ext>
                </a:extLst>
              </a:tr>
            </a:tbl>
          </a:graphicData>
        </a:graphic>
      </p:graphicFrame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12" y="1528805"/>
            <a:ext cx="3829584" cy="168616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889819" y="1620469"/>
            <a:ext cx="3749039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a:bodyPr>
          <a:lstStyle/>
          <a:p>
            <a:pPr algn="ctr"/>
            <a:r>
              <a:rPr lang="ja-JP" altLang="en-US" sz="4400" b="1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補助額</a:t>
            </a:r>
            <a:endParaRPr lang="en-US" altLang="ja-JP" sz="4400" b="1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4400" b="1" dirty="0" smtClean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最大</a:t>
            </a:r>
            <a:r>
              <a:rPr lang="ja-JP" altLang="en-US" sz="4400" b="1" dirty="0" smtClean="0">
                <a:solidFill>
                  <a:srgbClr val="FF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５０</a:t>
            </a:r>
            <a:r>
              <a:rPr lang="ja-JP" altLang="en-US" sz="4400" b="1" dirty="0" smtClean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万円</a:t>
            </a:r>
            <a:endParaRPr lang="ja-JP" altLang="en-US" sz="4400" b="1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43461" y="8963371"/>
            <a:ext cx="5146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問い合わせ先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523" y="3114227"/>
            <a:ext cx="1030765" cy="95052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188720" y="7326183"/>
            <a:ext cx="5450138" cy="171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2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</TotalTime>
  <Words>467</Words>
  <Application>Microsoft Office PowerPoint</Application>
  <PresentationFormat>A4 210 x 297 mm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HGS創英角ｺﾞｼｯｸUB</vt:lpstr>
      <vt:lpstr>HGS創英角ﾎﾟｯﾌﾟ体</vt:lpstr>
      <vt:lpstr>ＭＳ Ｐゴシック</vt:lpstr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　美穂</dc:creator>
  <cp:lastModifiedBy>秋山　鐘</cp:lastModifiedBy>
  <cp:revision>57</cp:revision>
  <cp:lastPrinted>2024-03-25T23:48:47Z</cp:lastPrinted>
  <dcterms:created xsi:type="dcterms:W3CDTF">2021-07-14T02:26:07Z</dcterms:created>
  <dcterms:modified xsi:type="dcterms:W3CDTF">2024-03-26T00:37:40Z</dcterms:modified>
</cp:coreProperties>
</file>